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62" r:id="rId4"/>
    <p:sldId id="258" r:id="rId5"/>
    <p:sldId id="271" r:id="rId6"/>
    <p:sldId id="268" r:id="rId7"/>
    <p:sldId id="270" r:id="rId8"/>
    <p:sldId id="269" r:id="rId9"/>
    <p:sldId id="267" r:id="rId10"/>
    <p:sldId id="266" r:id="rId11"/>
    <p:sldId id="272" r:id="rId12"/>
    <p:sldId id="263" r:id="rId13"/>
    <p:sldId id="260" r:id="rId14"/>
    <p:sldId id="261" r:id="rId15"/>
    <p:sldId id="265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65"/>
    <p:restoredTop sz="86434"/>
  </p:normalViewPr>
  <p:slideViewPr>
    <p:cSldViewPr snapToGrid="0" snapToObjects="1">
      <p:cViewPr>
        <p:scale>
          <a:sx n="94" d="100"/>
          <a:sy n="94" d="100"/>
        </p:scale>
        <p:origin x="520" y="232"/>
      </p:cViewPr>
      <p:guideLst/>
    </p:cSldViewPr>
  </p:slideViewPr>
  <p:outlineViewPr>
    <p:cViewPr>
      <p:scale>
        <a:sx n="33" d="100"/>
        <a:sy n="33" d="100"/>
      </p:scale>
      <p:origin x="0" y="-82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6F557-FD00-144C-9899-A96ACE857D50}" type="datetimeFigureOut">
              <a:rPr kumimoji="1" lang="zh-TW" altLang="en-US" smtClean="0"/>
              <a:t>2018/1/2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8A7D5-9BFF-4647-9727-70FADA726C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835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F072-319A-5F4F-97B5-6DE5661E2721}" type="datetimeFigureOut">
              <a:rPr kumimoji="1" lang="zh-TW" altLang="en-US" smtClean="0"/>
              <a:t>2018/1/2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CC206-0840-3E40-8DF3-41013F2301B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F072-319A-5F4F-97B5-6DE5661E2721}" type="datetimeFigureOut">
              <a:rPr kumimoji="1" lang="zh-TW" altLang="en-US" smtClean="0"/>
              <a:t>2018/1/2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CC206-0840-3E40-8DF3-41013F2301B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F072-319A-5F4F-97B5-6DE5661E2721}" type="datetimeFigureOut">
              <a:rPr kumimoji="1" lang="zh-TW" altLang="en-US" smtClean="0"/>
              <a:t>2018/1/2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CC206-0840-3E40-8DF3-41013F2301B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F072-319A-5F4F-97B5-6DE5661E2721}" type="datetimeFigureOut">
              <a:rPr kumimoji="1" lang="zh-TW" altLang="en-US" smtClean="0"/>
              <a:t>2018/1/2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CC206-0840-3E40-8DF3-41013F2301B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F072-319A-5F4F-97B5-6DE5661E2721}" type="datetimeFigureOut">
              <a:rPr kumimoji="1" lang="zh-TW" altLang="en-US" smtClean="0"/>
              <a:t>2018/1/2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CC206-0840-3E40-8DF3-41013F2301B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F072-319A-5F4F-97B5-6DE5661E2721}" type="datetimeFigureOut">
              <a:rPr kumimoji="1" lang="zh-TW" altLang="en-US" smtClean="0"/>
              <a:t>2018/1/2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CC206-0840-3E40-8DF3-41013F2301B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F072-319A-5F4F-97B5-6DE5661E2721}" type="datetimeFigureOut">
              <a:rPr kumimoji="1" lang="zh-TW" altLang="en-US" smtClean="0"/>
              <a:t>2018/1/2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CC206-0840-3E40-8DF3-41013F2301B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F072-319A-5F4F-97B5-6DE5661E2721}" type="datetimeFigureOut">
              <a:rPr kumimoji="1" lang="zh-TW" altLang="en-US" smtClean="0"/>
              <a:t>2018/1/2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CC206-0840-3E40-8DF3-41013F2301B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F072-319A-5F4F-97B5-6DE5661E2721}" type="datetimeFigureOut">
              <a:rPr kumimoji="1" lang="zh-TW" altLang="en-US" smtClean="0"/>
              <a:t>2018/1/2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CC206-0840-3E40-8DF3-41013F2301B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775F072-319A-5F4F-97B5-6DE5661E2721}" type="datetimeFigureOut">
              <a:rPr kumimoji="1" lang="zh-TW" altLang="en-US" smtClean="0"/>
              <a:t>2018/1/2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9CC206-0840-3E40-8DF3-41013F2301B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F072-319A-5F4F-97B5-6DE5661E2721}" type="datetimeFigureOut">
              <a:rPr kumimoji="1" lang="zh-TW" altLang="en-US" smtClean="0"/>
              <a:t>2018/1/2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CC206-0840-3E40-8DF3-41013F2301B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775F072-319A-5F4F-97B5-6DE5661E2721}" type="datetimeFigureOut">
              <a:rPr kumimoji="1" lang="zh-TW" altLang="en-US" smtClean="0"/>
              <a:t>2018/1/2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E9CC206-0840-3E40-8DF3-41013F2301B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96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wb.gov.tw/V7/" TargetMode="External"/><Relationship Id="rId4" Type="http://schemas.openxmlformats.org/officeDocument/2006/relationships/hyperlink" Target="https://data.gov.tw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dms.cwb.gov.tw/index.php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糟了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!!!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是地震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56560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sz="3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Team : 27</a:t>
            </a:r>
          </a:p>
          <a:p>
            <a:r>
              <a:rPr lang="en-US" altLang="zh-TW" sz="3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R05921034 </a:t>
            </a:r>
            <a:r>
              <a:rPr lang="zh-TW" altLang="zh-TW" sz="3400" dirty="0">
                <a:latin typeface="Microsoft JhengHei" charset="-120"/>
                <a:ea typeface="Microsoft JhengHei" charset="-120"/>
                <a:cs typeface="Microsoft JhengHei" charset="-120"/>
              </a:rPr>
              <a:t>吳明憲</a:t>
            </a:r>
          </a:p>
          <a:p>
            <a:r>
              <a:rPr lang="en-US" altLang="zh-TW" sz="3400" dirty="0">
                <a:latin typeface="Microsoft JhengHei" charset="-120"/>
                <a:ea typeface="Microsoft JhengHei" charset="-120"/>
                <a:cs typeface="Microsoft JhengHei" charset="-120"/>
              </a:rPr>
              <a:t>R06922083 </a:t>
            </a:r>
            <a:r>
              <a:rPr lang="zh-TW" altLang="zh-TW" sz="3400" dirty="0">
                <a:latin typeface="Microsoft JhengHei" charset="-120"/>
                <a:ea typeface="Microsoft JhengHei" charset="-120"/>
                <a:cs typeface="Microsoft JhengHei" charset="-120"/>
              </a:rPr>
              <a:t>顏逸</a:t>
            </a:r>
            <a:r>
              <a:rPr lang="zh-TW" altLang="zh-TW" sz="3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東</a:t>
            </a:r>
            <a:endParaRPr lang="en-US" altLang="zh-TW" sz="3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en-US" altLang="zh-TW" sz="3400" dirty="0">
                <a:latin typeface="Microsoft JhengHei" charset="-120"/>
                <a:ea typeface="Microsoft JhengHei" charset="-120"/>
                <a:cs typeface="Microsoft JhengHei" charset="-120"/>
              </a:rPr>
              <a:t>D06921015 </a:t>
            </a:r>
            <a:r>
              <a:rPr lang="zh-TW" altLang="zh-TW" sz="3400" dirty="0">
                <a:latin typeface="Microsoft JhengHei" charset="-120"/>
                <a:ea typeface="Microsoft JhengHei" charset="-120"/>
                <a:cs typeface="Microsoft JhengHei" charset="-120"/>
              </a:rPr>
              <a:t>康智凱</a:t>
            </a:r>
          </a:p>
          <a:p>
            <a:endParaRPr lang="zh-TW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114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Century Gothic" charset="0"/>
                <a:ea typeface="Century Gothic" charset="0"/>
                <a:cs typeface="Century Gothic" charset="0"/>
              </a:rPr>
              <a:t>Feature </a:t>
            </a:r>
            <a:r>
              <a:rPr kumimoji="1"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Extraction</a:t>
            </a:r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de-DE" altLang="zh-TW" dirty="0" smtClean="0">
                  <a:latin typeface="Century Gothic" charset="0"/>
                  <a:ea typeface="Century Gothic" charset="0"/>
                  <a:cs typeface="Century Gothic" charset="0"/>
                </a:endParaRPr>
              </a:p>
              <a:p>
                <a:r>
                  <a:rPr lang="de-DE" altLang="zh-TW" dirty="0" smtClean="0">
                    <a:latin typeface="Century Gothic" charset="0"/>
                    <a:ea typeface="Century Gothic" charset="0"/>
                    <a:cs typeface="Century Gothic" charset="0"/>
                  </a:rPr>
                  <a:t>Gutenberg–</a:t>
                </a:r>
                <a:r>
                  <a:rPr lang="de-DE" altLang="zh-TW" dirty="0" err="1" smtClean="0">
                    <a:latin typeface="Century Gothic" charset="0"/>
                    <a:ea typeface="Century Gothic" charset="0"/>
                    <a:cs typeface="Century Gothic" charset="0"/>
                  </a:rPr>
                  <a:t>Richter’s</a:t>
                </a:r>
                <a:r>
                  <a:rPr lang="de-DE" altLang="zh-TW" dirty="0" smtClean="0">
                    <a:latin typeface="Century Gothic" charset="0"/>
                    <a:ea typeface="Century Gothic" charset="0"/>
                    <a:cs typeface="Century Gothic" charset="0"/>
                  </a:rPr>
                  <a:t> </a:t>
                </a:r>
                <a:r>
                  <a:rPr lang="de-DE" altLang="zh-TW" dirty="0" err="1" smtClean="0">
                    <a:latin typeface="Century Gothic" charset="0"/>
                    <a:ea typeface="Century Gothic" charset="0"/>
                    <a:cs typeface="Century Gothic" charset="0"/>
                  </a:rPr>
                  <a:t>law</a:t>
                </a:r>
                <a:r>
                  <a:rPr lang="de-DE" altLang="zh-TW" dirty="0" smtClean="0">
                    <a:latin typeface="Century Gothic" charset="0"/>
                    <a:ea typeface="Century Gothic" charset="0"/>
                    <a:cs typeface="Century Gothic" charset="0"/>
                  </a:rPr>
                  <a:t> [1]:</a:t>
                </a:r>
                <a:endParaRPr kumimoji="1" lang="en-US" altLang="zh-TW" i="1" dirty="0" smtClean="0">
                  <a:latin typeface="Century Gothic" charset="0"/>
                  <a:ea typeface="Century Gothic" charset="0"/>
                  <a:cs typeface="Century Gothic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𝑎</m:t>
                    </m:r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𝑙𝑜𝑔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𝑀</m:t>
                        </m:r>
                      </m:e>
                    </m:d>
                    <m:r>
                      <a:rPr kumimoji="1" lang="en-US" altLang="zh-TW" i="1">
                        <a:latin typeface="Cambria Math" charset="0"/>
                      </a:rPr>
                      <m:t>+</m:t>
                    </m:r>
                    <m:r>
                      <a:rPr kumimoji="1" lang="en-US" altLang="zh-TW" i="1">
                        <a:latin typeface="Cambria Math" charset="0"/>
                      </a:rPr>
                      <m:t>𝑏𝑀</m:t>
                    </m:r>
                  </m:oMath>
                </a14:m>
                <a:endParaRPr kumimoji="1"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𝑏</m:t>
                    </m:r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TW" i="1" smtClean="0">
                            <a:latin typeface="Cambria Math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TW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𝑒</m:t>
                            </m:r>
                          </m:e>
                        </m:func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𝑀</m:t>
                            </m:r>
                          </m:e>
                        </m:acc>
                        <m:r>
                          <a:rPr kumimoji="1" lang="en-US" altLang="zh-TW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TW" i="1">
                            <a:latin typeface="Cambria Math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kumimoji="1" lang="en-US" altLang="zh-TW" dirty="0"/>
                          <m:t> </m:t>
                        </m:r>
                      </m:den>
                    </m:f>
                  </m:oMath>
                </a14:m>
                <a:endParaRPr kumimoji="1"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charset="0"/>
                          </a:rPr>
                          <m:t>4(</m:t>
                        </m:r>
                        <m:r>
                          <a:rPr kumimoji="1" lang="en-US" altLang="zh-TW" b="0" i="1" smtClean="0">
                            <a:latin typeface="Cambria Math" charset="0"/>
                          </a:rPr>
                          <m:t>𝑘</m:t>
                        </m:r>
                        <m:r>
                          <a:rPr kumimoji="1" lang="en-US" altLang="zh-TW" b="0" i="1" smtClean="0">
                            <a:latin typeface="Cambria Math" charset="0"/>
                          </a:rPr>
                          <m:t>−1)</m:t>
                        </m:r>
                      </m:sub>
                    </m:sSub>
                    <m:r>
                      <a:rPr kumimoji="1" lang="en-US" altLang="zh-TW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4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kumimoji="1" lang="en-US" altLang="zh-TW" b="0" i="1" smtClean="0">
                        <a:latin typeface="Cambria Math" charset="0"/>
                      </a:rPr>
                      <m:t> </m:t>
                    </m:r>
                    <m:r>
                      <a:rPr kumimoji="1" lang="en-US" altLang="zh-TW" i="1">
                        <a:latin typeface="Cambria Math" charset="0"/>
                      </a:rPr>
                      <m:t>,1≤</m:t>
                    </m:r>
                    <m:r>
                      <a:rPr kumimoji="1" lang="en-US" altLang="zh-TW" i="1">
                        <a:latin typeface="Cambria Math" charset="0"/>
                      </a:rPr>
                      <m:t>𝑘</m:t>
                    </m:r>
                    <m:r>
                      <a:rPr kumimoji="1"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≤5</m:t>
                    </m:r>
                  </m:oMath>
                </a14:m>
                <a:endParaRPr kumimoji="1"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6</m:t>
                        </m:r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Maximum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magnitude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from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the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events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recorded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during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the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last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week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</m:oMath>
                </a14:m>
                <a:endParaRPr lang="en-US" altLang="zh-TW" dirty="0">
                  <a:latin typeface="Century Gothic" charset="0"/>
                  <a:ea typeface="Century Gothic" charset="0"/>
                  <a:cs typeface="Century Gothic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7</m:t>
                        </m:r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Probability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of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events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with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magnitude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 ≥ 6 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using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probability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density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function</m:t>
                    </m:r>
                  </m:oMath>
                </a14:m>
                <a:endParaRPr lang="en-US" altLang="zh-TW" dirty="0" smtClean="0">
                  <a:latin typeface="Century Gothic" charset="0"/>
                  <a:ea typeface="Century Gothic" charset="0"/>
                  <a:cs typeface="Century Gothic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charset="0"/>
                      </a:rPr>
                      <m:t>𝑦</m:t>
                    </m:r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entury Gothic" charset="0"/>
                        <a:ea typeface="Century Gothic" charset="0"/>
                        <a:cs typeface="Century Gothic" charset="0"/>
                      </a:rPr>
                      <m:t>Earthquake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entury Gothic" charset="0"/>
                        <a:ea typeface="Century Gothic" charset="0"/>
                        <a:cs typeface="Century Gothic" charset="0"/>
                      </a:rPr>
                      <m:t>occurance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with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magnitude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 ≥ 4 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entury Gothic" charset="0"/>
                        <a:ea typeface="Century Gothic" charset="0"/>
                        <a:cs typeface="Century Gothic" charset="0"/>
                      </a:rPr>
                      <m:t>in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entury Gothic" charset="0"/>
                        <a:ea typeface="Century Gothic" charset="0"/>
                        <a:cs typeface="Century Gothic" charset="0"/>
                      </a:rPr>
                      <m:t>next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entury Gothic" charset="0"/>
                        <a:ea typeface="Century Gothic" charset="0"/>
                        <a:cs typeface="Century Gothic" charset="0"/>
                      </a:rPr>
                      <m:t> 5 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entury Gothic" charset="0"/>
                        <a:ea typeface="Century Gothic" charset="0"/>
                        <a:cs typeface="Century Gothic" charset="0"/>
                      </a:rPr>
                      <m:t>days</m:t>
                    </m:r>
                    <m:r>
                      <m:rPr>
                        <m:nor/>
                      </m:rPr>
                      <a:rPr lang="en-US" altLang="zh-TW">
                        <a:latin typeface="Century Gothic" charset="0"/>
                        <a:ea typeface="Century Gothic" charset="0"/>
                        <a:cs typeface="Century Gothic" charset="0"/>
                      </a:rPr>
                      <m:t> </m:t>
                    </m:r>
                  </m:oMath>
                </a14:m>
                <a:endParaRPr lang="en-US" altLang="zh-TW" dirty="0">
                  <a:latin typeface="Century Gothic" charset="0"/>
                  <a:ea typeface="Century Gothic" charset="0"/>
                  <a:cs typeface="Century Gothic" charset="0"/>
                </a:endParaRPr>
              </a:p>
              <a:p>
                <a:endParaRPr kumimoji="1" lang="en-US" altLang="zh-TW" dirty="0"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344" y="1162561"/>
            <a:ext cx="4214071" cy="28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1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kumimoji="1"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Data Set</a:t>
            </a:r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5"/>
          <a:stretch/>
        </p:blipFill>
        <p:spPr>
          <a:xfrm>
            <a:off x="3221426" y="1886101"/>
            <a:ext cx="8413683" cy="437054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33005" y="2088440"/>
            <a:ext cx="176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Training Data </a:t>
            </a:r>
          </a:p>
          <a:p>
            <a:r>
              <a:rPr kumimoji="1"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Testing Data  </a:t>
            </a:r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98232" y="2088439"/>
            <a:ext cx="129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: 5600</a:t>
            </a:r>
          </a:p>
          <a:p>
            <a:r>
              <a:rPr kumimoji="1" lang="en-US" altLang="zh-TW" dirty="0">
                <a:latin typeface="Century Gothic" charset="0"/>
                <a:ea typeface="Century Gothic" charset="0"/>
                <a:cs typeface="Century Gothic" charset="0"/>
              </a:rPr>
              <a:t>:</a:t>
            </a:r>
            <a:r>
              <a:rPr kumimoji="1"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 2000</a:t>
            </a:r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53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Model</a:t>
            </a:r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73029"/>
            <a:ext cx="10058400" cy="4023360"/>
          </a:xfrm>
        </p:spPr>
        <p:txBody>
          <a:bodyPr>
            <a:normAutofit/>
          </a:bodyPr>
          <a:lstStyle/>
          <a:p>
            <a:endParaRPr kumimoji="1" lang="en-US" altLang="zh-TW" b="0" i="1" dirty="0" smtClean="0">
              <a:latin typeface="Cambria Math" charset="0"/>
            </a:endParaRPr>
          </a:p>
          <a:p>
            <a:endParaRPr kumimoji="1" lang="en-US" altLang="zh-TW" dirty="0" smtClean="0"/>
          </a:p>
          <a:p>
            <a:endParaRPr kumimoji="1"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7505" b="9447"/>
          <a:stretch/>
        </p:blipFill>
        <p:spPr>
          <a:xfrm>
            <a:off x="2947670" y="2457435"/>
            <a:ext cx="6918960" cy="32545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481580" y="2914966"/>
                <a:ext cx="475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580" y="2914966"/>
                <a:ext cx="47583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481580" y="3507682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580" y="3507682"/>
                <a:ext cx="46609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481580" y="4017135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580" y="4017135"/>
                <a:ext cx="46609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527230" y="4679912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230" y="4679912"/>
                <a:ext cx="36766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內容版面配置區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Medium–large earthquake magnitude prediction in Tokyo with artificial neural networks[4]</a:t>
            </a:r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9788318" y="3857414"/>
                <a:ext cx="5324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/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8318" y="3857414"/>
                <a:ext cx="532453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3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Results</a:t>
            </a:r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97280" y="2334100"/>
            <a:ext cx="176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Training Data </a:t>
            </a:r>
          </a:p>
          <a:p>
            <a:r>
              <a:rPr kumimoji="1"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Testing Data  </a:t>
            </a:r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862507" y="2334099"/>
            <a:ext cx="129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: 5600</a:t>
            </a:r>
          </a:p>
          <a:p>
            <a:r>
              <a:rPr kumimoji="1" lang="en-US" altLang="zh-TW" dirty="0">
                <a:latin typeface="Century Gothic" charset="0"/>
                <a:ea typeface="Century Gothic" charset="0"/>
                <a:cs typeface="Century Gothic" charset="0"/>
              </a:rPr>
              <a:t>:</a:t>
            </a:r>
            <a:r>
              <a:rPr kumimoji="1"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 2000</a:t>
            </a:r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97280" y="4583230"/>
            <a:ext cx="3079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</a:p>
          <a:p>
            <a:r>
              <a:rPr kumimoji="1"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Testing Accuracy: </a:t>
            </a:r>
            <a:r>
              <a:rPr kumimoji="1" lang="en-US" altLang="zh-TW" b="1" dirty="0" smtClean="0">
                <a:latin typeface="Century Gothic" charset="0"/>
                <a:ea typeface="Century Gothic" charset="0"/>
                <a:cs typeface="Century Gothic" charset="0"/>
              </a:rPr>
              <a:t>0.6245  </a:t>
            </a:r>
            <a:endParaRPr kumimoji="1" lang="zh-TW" altLang="en-US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90" y="1450758"/>
            <a:ext cx="5645790" cy="42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Future Work</a:t>
            </a:r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加入更多元素來預測地震發生（地下水</a:t>
            </a:r>
            <a:r>
              <a:rPr kumimoji="1"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、地磁、 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放射線</a:t>
            </a:r>
            <a:r>
              <a:rPr kumimoji="1" lang="mr-IN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…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）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使用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CNN 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來學習地下水位變化，並且加入預測模型 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觀察地震對生活的影響（房價</a:t>
            </a:r>
            <a:r>
              <a:rPr kumimoji="1"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、 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產業</a:t>
            </a:r>
            <a:r>
              <a:rPr kumimoji="1" lang="mr-IN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…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）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472" y="3552955"/>
            <a:ext cx="2329787" cy="232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5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Reference</a:t>
            </a:r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entury Gothic" charset="0"/>
                <a:ea typeface="Century Gothic" charset="0"/>
                <a:cs typeface="Century Gothic" charset="0"/>
              </a:rPr>
              <a:t>[</a:t>
            </a:r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1]Aaron Yan, </a:t>
            </a:r>
            <a:r>
              <a:rPr lang="en-US" altLang="zh-TW" dirty="0">
                <a:latin typeface="Century Gothic" charset="0"/>
                <a:ea typeface="Century Gothic" charset="0"/>
                <a:cs typeface="Century Gothic" charset="0"/>
              </a:rPr>
              <a:t>https://</a:t>
            </a:r>
            <a:r>
              <a:rPr lang="en-US" altLang="zh-TW" dirty="0" err="1">
                <a:latin typeface="Century Gothic" charset="0"/>
                <a:ea typeface="Century Gothic" charset="0"/>
                <a:cs typeface="Century Gothic" charset="0"/>
              </a:rPr>
              <a:t>www.facebook.com</a:t>
            </a:r>
            <a:r>
              <a:rPr lang="en-US" altLang="zh-TW" dirty="0">
                <a:latin typeface="Century Gothic" charset="0"/>
                <a:ea typeface="Century Gothic" charset="0"/>
                <a:cs typeface="Century Gothic" charset="0"/>
              </a:rPr>
              <a:t>/</a:t>
            </a:r>
            <a:r>
              <a:rPr lang="en-US" altLang="zh-TW" dirty="0" err="1">
                <a:latin typeface="Century Gothic" charset="0"/>
                <a:ea typeface="Century Gothic" charset="0"/>
                <a:cs typeface="Century Gothic" charset="0"/>
              </a:rPr>
              <a:t>aaronyanmusic</a:t>
            </a:r>
            <a:r>
              <a:rPr lang="en-US" altLang="zh-TW" dirty="0">
                <a:latin typeface="Century Gothic" charset="0"/>
                <a:ea typeface="Century Gothic" charset="0"/>
                <a:cs typeface="Century Gothic" charset="0"/>
              </a:rPr>
              <a:t>/</a:t>
            </a:r>
          </a:p>
          <a:p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[2]The </a:t>
            </a:r>
            <a:r>
              <a:rPr lang="en-US" altLang="zh-TW" dirty="0">
                <a:latin typeface="Century Gothic" charset="0"/>
                <a:ea typeface="Century Gothic" charset="0"/>
                <a:cs typeface="Century Gothic" charset="0"/>
              </a:rPr>
              <a:t>fluid budget of a continental plate boundary fault: Quantification from the Alpine Fault, New Zealand, Earth and Planetary Science </a:t>
            </a:r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Letters, 2016</a:t>
            </a:r>
            <a:endParaRPr lang="en-US" altLang="zh-TW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[3]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地震前兆觀測－地下水水位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分析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, 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中央氣象局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,</a:t>
            </a:r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2003</a:t>
            </a:r>
          </a:p>
          <a:p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[4]Medium–large earthquake </a:t>
            </a:r>
            <a:r>
              <a:rPr lang="en-US" altLang="zh-TW" dirty="0">
                <a:latin typeface="Century Gothic" charset="0"/>
                <a:ea typeface="Century Gothic" charset="0"/>
                <a:cs typeface="Century Gothic" charset="0"/>
              </a:rPr>
              <a:t>magnitude prediction in Tokyo with artificial neural </a:t>
            </a:r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networks, Neural Computing and Applications, 2017</a:t>
            </a:r>
          </a:p>
          <a:p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[5]Neural </a:t>
            </a:r>
            <a:r>
              <a:rPr lang="en-US" altLang="zh-TW" dirty="0">
                <a:latin typeface="Century Gothic" charset="0"/>
                <a:ea typeface="Century Gothic" charset="0"/>
                <a:cs typeface="Century Gothic" charset="0"/>
              </a:rPr>
              <a:t>networks to predict earthquakes in </a:t>
            </a:r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Chile,</a:t>
            </a:r>
            <a:r>
              <a:rPr lang="en-US" altLang="zh-TW" dirty="0">
                <a:latin typeface="Century Gothic" charset="0"/>
                <a:ea typeface="Century Gothic" charset="0"/>
                <a:cs typeface="Century Gothic" charset="0"/>
              </a:rPr>
              <a:t> Applied Soft </a:t>
            </a:r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Computing,2013</a:t>
            </a:r>
            <a:endParaRPr lang="en-US" altLang="zh-TW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00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Motivation</a:t>
            </a:r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台灣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位在地震活躍區環太平洋火山帶中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，全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世界有超過</a:t>
            </a:r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70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％以上的地震發生於環太平洋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地震帶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臺灣近年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曾經發生多次災害性的地震，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例如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921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地震以及去年的台南大地震等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如此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受到地震威脅的環境之下，地震前兆的研究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工作格外重要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政府開放資料平台中，地震相關資料點閱率最高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kumimoji="1"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6" t="11056"/>
          <a:stretch/>
        </p:blipFill>
        <p:spPr>
          <a:xfrm>
            <a:off x="9969572" y="3371848"/>
            <a:ext cx="1472565" cy="205923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219711" y="5511589"/>
            <a:ext cx="2972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Microsoft JhengHei" charset="-120"/>
                <a:ea typeface="Microsoft JhengHei" charset="-120"/>
                <a:cs typeface="Microsoft JhengHei" charset="-120"/>
              </a:rPr>
              <a:t>合計</a:t>
            </a:r>
            <a:r>
              <a:rPr lang="en-US" altLang="zh-TW" sz="1200" dirty="0">
                <a:latin typeface="Microsoft JhengHei" charset="-120"/>
                <a:ea typeface="Microsoft JhengHei" charset="-120"/>
                <a:cs typeface="Microsoft JhengHei" charset="-120"/>
              </a:rPr>
              <a:t>463</a:t>
            </a:r>
            <a:r>
              <a:rPr lang="zh-TW" altLang="en-US" sz="1200" dirty="0">
                <a:latin typeface="Microsoft JhengHei" charset="-120"/>
                <a:ea typeface="Microsoft JhengHei" charset="-120"/>
                <a:cs typeface="Microsoft JhengHei" charset="-120"/>
              </a:rPr>
              <a:t>個</a:t>
            </a:r>
            <a:r>
              <a:rPr lang="en-US" altLang="zh-TW" sz="1200" dirty="0">
                <a:latin typeface="Microsoft JhengHei" charset="-120"/>
                <a:ea typeface="Microsoft JhengHei" charset="-120"/>
                <a:cs typeface="Microsoft JhengHei" charset="-120"/>
              </a:rPr>
              <a:t>, </a:t>
            </a:r>
            <a:r>
              <a:rPr lang="zh-TW" altLang="en-US" sz="1200" dirty="0">
                <a:latin typeface="Microsoft JhengHei" charset="-120"/>
                <a:ea typeface="Microsoft JhengHei" charset="-120"/>
                <a:cs typeface="Microsoft JhengHei" charset="-120"/>
              </a:rPr>
              <a:t>顯著有感地震</a:t>
            </a:r>
            <a:r>
              <a:rPr lang="en-US" altLang="zh-TW" sz="1200" dirty="0">
                <a:latin typeface="Microsoft JhengHei" charset="-120"/>
                <a:ea typeface="Microsoft JhengHei" charset="-120"/>
                <a:cs typeface="Microsoft JhengHei" charset="-120"/>
              </a:rPr>
              <a:t>60</a:t>
            </a:r>
            <a:r>
              <a:rPr lang="zh-TW" altLang="en-US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個</a:t>
            </a:r>
            <a:r>
              <a:rPr lang="en-US" altLang="zh-TW" sz="12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(2017/1~)</a:t>
            </a:r>
            <a:endParaRPr kumimoji="1" lang="zh-TW" altLang="en-US" sz="12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573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Data Source</a:t>
            </a:r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66202"/>
            <a:ext cx="10058400" cy="4023360"/>
          </a:xfrm>
        </p:spPr>
        <p:txBody>
          <a:bodyPr/>
          <a:lstStyle/>
          <a:p>
            <a:endParaRPr kumimoji="1"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中央氣象局 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- 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地球資料管理系統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>
                <a:latin typeface="Microsoft JhengHei" charset="-120"/>
                <a:ea typeface="Microsoft JhengHei" charset="-120"/>
                <a:cs typeface="Microsoft JhengHei" charset="-120"/>
                <a:hlinkClick r:id="rId2"/>
              </a:rPr>
              <a:t>http://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  <a:hlinkClick r:id="rId2"/>
              </a:rPr>
              <a:t>gdms.cwb.gov.tw/index.php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中央氣象局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>
                <a:latin typeface="Microsoft JhengHei" charset="-120"/>
                <a:ea typeface="Microsoft JhengHei" charset="-120"/>
                <a:cs typeface="Microsoft JhengHei" charset="-120"/>
                <a:hlinkClick r:id="rId3"/>
              </a:rPr>
              <a:t>http://www.cwb.gov.tw/V7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  <a:hlinkClick r:id="rId3"/>
              </a:rPr>
              <a:t>/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1"/>
            <a:endParaRPr kumimoji="1"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政府資料開放平臺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en-US" altLang="zh-TW" dirty="0">
                <a:latin typeface="Microsoft JhengHei" charset="-120"/>
                <a:ea typeface="Microsoft JhengHei" charset="-120"/>
                <a:cs typeface="Microsoft JhengHei" charset="-120"/>
                <a:hlinkClick r:id="rId4"/>
              </a:rPr>
              <a:t>https://data.gov.tw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  <a:hlinkClick r:id="rId4"/>
              </a:rPr>
              <a:t>/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1"/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952" y="1783581"/>
            <a:ext cx="3276601" cy="21564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17" y="2606193"/>
            <a:ext cx="3244850" cy="23086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29" y="4488105"/>
            <a:ext cx="4162425" cy="148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7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Related Work</a:t>
            </a:r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下雨造成地質鬆軟，容易引發地震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1"/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Prof. Yen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fans page[1]</a:t>
            </a:r>
          </a:p>
          <a:p>
            <a:pPr lvl="1"/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2016 Earth </a:t>
            </a:r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and Planetary Science 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Letters[2]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1"/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地震發生與地下水位變化有密切關係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1"/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中央氣象局地震測報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中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[3]</a:t>
            </a:r>
          </a:p>
          <a:p>
            <a:pPr lvl="1"/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以歷史地震資訊預測下次發生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1"/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2017 Neural </a:t>
            </a:r>
            <a:r>
              <a:rPr lang="en-US" altLang="zh-TW" dirty="0">
                <a:latin typeface="Century Gothic" charset="0"/>
                <a:ea typeface="Century Gothic" charset="0"/>
                <a:cs typeface="Century Gothic" charset="0"/>
              </a:rPr>
              <a:t>Computing and </a:t>
            </a:r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Applications[4]</a:t>
            </a:r>
          </a:p>
          <a:p>
            <a:pPr lvl="1"/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2013 Applied </a:t>
            </a:r>
            <a:r>
              <a:rPr lang="en-US" altLang="zh-TW" dirty="0">
                <a:latin typeface="Century Gothic" charset="0"/>
                <a:ea typeface="Century Gothic" charset="0"/>
                <a:cs typeface="Century Gothic" charset="0"/>
              </a:rPr>
              <a:t>Soft </a:t>
            </a:r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Computing[5]</a:t>
            </a:r>
            <a:endParaRPr lang="en-US" altLang="zh-TW" dirty="0">
              <a:latin typeface="Century Gothic" charset="0"/>
              <a:ea typeface="Century Gothic" charset="0"/>
              <a:cs typeface="Century Gothic" charset="0"/>
            </a:endParaRPr>
          </a:p>
          <a:p>
            <a:pPr lvl="1"/>
            <a:endParaRPr kumimoji="1"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6626543" y="4227652"/>
            <a:ext cx="4352590" cy="2035565"/>
            <a:chOff x="6803090" y="4131635"/>
            <a:chExt cx="4352590" cy="203556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090" y="4131635"/>
              <a:ext cx="4352590" cy="1828866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8425387" y="5890201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地下水位變化</a:t>
              </a:r>
              <a:endParaRPr kumimoji="1"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5" y="1845734"/>
            <a:ext cx="5095875" cy="187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Raw Data</a:t>
            </a:r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9"/>
          <a:stretch/>
        </p:blipFill>
        <p:spPr>
          <a:xfrm>
            <a:off x="1097280" y="2236906"/>
            <a:ext cx="6320156" cy="4621094"/>
          </a:xfrm>
          <a:prstGeom prst="rect">
            <a:avLst/>
          </a:prstGeom>
        </p:spPr>
      </p:pic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93"/>
          <a:stretch/>
        </p:blipFill>
        <p:spPr>
          <a:xfrm>
            <a:off x="4402212" y="1874838"/>
            <a:ext cx="6413425" cy="3822345"/>
          </a:xfrm>
        </p:spPr>
      </p:pic>
    </p:spTree>
    <p:extLst>
      <p:ext uri="{BB962C8B-B14F-4D97-AF65-F5344CB8AC3E}">
        <p14:creationId xmlns:p14="http://schemas.microsoft.com/office/powerpoint/2010/main" val="88587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Observation</a:t>
            </a:r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42" y="1593057"/>
            <a:ext cx="6391275" cy="4793456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altLang="zh-TW" sz="2400" dirty="0" smtClean="0">
                <a:latin typeface="Century Gothic" charset="0"/>
                <a:ea typeface="Century Gothic" charset="0"/>
                <a:cs typeface="Century Gothic" charset="0"/>
              </a:rPr>
              <a:t>Ground </a:t>
            </a:r>
            <a:r>
              <a:rPr lang="en-US" altLang="zh-TW" sz="2400" dirty="0">
                <a:latin typeface="Century Gothic" charset="0"/>
                <a:ea typeface="Century Gothic" charset="0"/>
                <a:cs typeface="Century Gothic" charset="0"/>
              </a:rPr>
              <a:t>W</a:t>
            </a:r>
            <a:r>
              <a:rPr lang="en-US" altLang="zh-TW" sz="2400" dirty="0" smtClean="0">
                <a:latin typeface="Century Gothic" charset="0"/>
                <a:ea typeface="Century Gothic" charset="0"/>
                <a:cs typeface="Century Gothic" charset="0"/>
              </a:rPr>
              <a:t>ater</a:t>
            </a:r>
            <a:endParaRPr kumimoji="1" lang="en-US" altLang="zh-TW" sz="2400" dirty="0">
              <a:latin typeface="Century Gothic" charset="0"/>
              <a:ea typeface="Century Gothic" charset="0"/>
              <a:cs typeface="Century Gothic" charset="0"/>
            </a:endParaRPr>
          </a:p>
          <a:p>
            <a:pPr lvl="1"/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橢圓 3"/>
          <p:cNvSpPr/>
          <p:nvPr/>
        </p:nvSpPr>
        <p:spPr>
          <a:xfrm>
            <a:off x="4186238" y="5586413"/>
            <a:ext cx="714375" cy="300037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 flipH="1">
            <a:off x="6012179" y="4952763"/>
            <a:ext cx="179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Missing Value</a:t>
            </a:r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9" name="直線箭頭接點 8"/>
          <p:cNvCxnSpPr>
            <a:stCxn id="6" idx="2"/>
            <a:endCxn id="4" idx="7"/>
          </p:cNvCxnSpPr>
          <p:nvPr/>
        </p:nvCxnSpPr>
        <p:spPr>
          <a:xfrm flipH="1">
            <a:off x="4795995" y="5322095"/>
            <a:ext cx="2114868" cy="308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9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Observation</a:t>
            </a:r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80" y="1737360"/>
            <a:ext cx="6248400" cy="4686300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altLang="zh-TW" sz="2400" dirty="0" smtClean="0">
                <a:latin typeface="Century Gothic" charset="0"/>
                <a:ea typeface="Century Gothic" charset="0"/>
                <a:cs typeface="Century Gothic" charset="0"/>
              </a:rPr>
              <a:t>Earthquake</a:t>
            </a:r>
            <a:endParaRPr kumimoji="1" lang="en-US" altLang="zh-TW" sz="2400" dirty="0">
              <a:latin typeface="Century Gothic" charset="0"/>
              <a:ea typeface="Century Gothic" charset="0"/>
              <a:cs typeface="Century Gothic" charset="0"/>
            </a:endParaRPr>
          </a:p>
          <a:p>
            <a:pPr lvl="1"/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47214" y="5331137"/>
            <a:ext cx="29609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顯著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有感地震 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地震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規模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4.0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以上</a:t>
            </a:r>
          </a:p>
        </p:txBody>
      </p:sp>
    </p:spTree>
    <p:extLst>
      <p:ext uri="{BB962C8B-B14F-4D97-AF65-F5344CB8AC3E}">
        <p14:creationId xmlns:p14="http://schemas.microsoft.com/office/powerpoint/2010/main" val="119502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Observation</a:t>
            </a:r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785" y="1894310"/>
            <a:ext cx="5892166" cy="4419125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altLang="zh-TW" sz="2400" dirty="0" smtClean="0">
                <a:latin typeface="Century Gothic" charset="0"/>
                <a:ea typeface="Century Gothic" charset="0"/>
                <a:cs typeface="Century Gothic" charset="0"/>
              </a:rPr>
              <a:t>Ground Water </a:t>
            </a:r>
            <a:r>
              <a:rPr lang="en-US" altLang="zh-TW" sz="2400" dirty="0">
                <a:latin typeface="Century Gothic" charset="0"/>
                <a:ea typeface="Century Gothic" charset="0"/>
                <a:cs typeface="Century Gothic" charset="0"/>
              </a:rPr>
              <a:t>&amp; Earthquake(magnitude </a:t>
            </a:r>
            <a:r>
              <a:rPr lang="en-US" altLang="zh-TW" sz="2400" dirty="0" smtClean="0">
                <a:latin typeface="Century Gothic" charset="0"/>
                <a:ea typeface="Century Gothic" charset="0"/>
                <a:cs typeface="Century Gothic" charset="0"/>
              </a:rPr>
              <a:t>&gt; 4)</a:t>
            </a:r>
            <a:endParaRPr kumimoji="1" lang="en-US" altLang="zh-TW" sz="2400" dirty="0">
              <a:latin typeface="Century Gothic" charset="0"/>
              <a:ea typeface="Century Gothic" charset="0"/>
              <a:cs typeface="Century Gothic" charset="0"/>
            </a:endParaRPr>
          </a:p>
          <a:p>
            <a:pPr lvl="1"/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0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entury Gothic" charset="0"/>
                <a:ea typeface="Century Gothic" charset="0"/>
                <a:cs typeface="Century Gothic" charset="0"/>
              </a:rPr>
              <a:t>Observation</a:t>
            </a:r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2005380"/>
            <a:ext cx="5913438" cy="4352135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altLang="zh-TW" sz="2400" dirty="0" smtClean="0">
                <a:latin typeface="Century Gothic" charset="0"/>
                <a:ea typeface="Century Gothic" charset="0"/>
                <a:cs typeface="Century Gothic" charset="0"/>
              </a:rPr>
              <a:t>Ground Water </a:t>
            </a:r>
            <a:r>
              <a:rPr lang="en-US" altLang="zh-TW" sz="2400" dirty="0">
                <a:latin typeface="Century Gothic" charset="0"/>
                <a:ea typeface="Century Gothic" charset="0"/>
                <a:cs typeface="Century Gothic" charset="0"/>
              </a:rPr>
              <a:t>&amp; </a:t>
            </a:r>
            <a:r>
              <a:rPr lang="en-US" altLang="zh-TW" sz="2400" dirty="0" smtClean="0">
                <a:latin typeface="Century Gothic" charset="0"/>
                <a:ea typeface="Century Gothic" charset="0"/>
                <a:cs typeface="Century Gothic" charset="0"/>
              </a:rPr>
              <a:t>Earthquake(magnitude &gt; 4)</a:t>
            </a:r>
            <a:endParaRPr kumimoji="1" lang="en-US" altLang="zh-TW" sz="2400" dirty="0">
              <a:latin typeface="Century Gothic" charset="0"/>
              <a:ea typeface="Century Gothic" charset="0"/>
              <a:cs typeface="Century Gothic" charset="0"/>
            </a:endParaRPr>
          </a:p>
          <a:p>
            <a:pPr lvl="1"/>
            <a:endParaRPr kumimoji="1" lang="zh-TW" alt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53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1095</TotalTime>
  <Words>500</Words>
  <Application>Microsoft Macintosh PowerPoint</Application>
  <PresentationFormat>寬螢幕</PresentationFormat>
  <Paragraphs>92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Calibri</vt:lpstr>
      <vt:lpstr>Calibri Light</vt:lpstr>
      <vt:lpstr>Cambria Math</vt:lpstr>
      <vt:lpstr>Century Gothic</vt:lpstr>
      <vt:lpstr>Mangal</vt:lpstr>
      <vt:lpstr>Microsoft JhengHei</vt:lpstr>
      <vt:lpstr>新細明體</vt:lpstr>
      <vt:lpstr>回顧</vt:lpstr>
      <vt:lpstr>糟了!!!是地震</vt:lpstr>
      <vt:lpstr>Motivation</vt:lpstr>
      <vt:lpstr>Data Source</vt:lpstr>
      <vt:lpstr>Related Work</vt:lpstr>
      <vt:lpstr>Raw Data</vt:lpstr>
      <vt:lpstr>Observation</vt:lpstr>
      <vt:lpstr>Observation</vt:lpstr>
      <vt:lpstr>Observation</vt:lpstr>
      <vt:lpstr>Observation</vt:lpstr>
      <vt:lpstr>Feature Extraction</vt:lpstr>
      <vt:lpstr>Data Set</vt:lpstr>
      <vt:lpstr>Model</vt:lpstr>
      <vt:lpstr>Results</vt:lpstr>
      <vt:lpstr>Future Work</vt:lpstr>
      <vt:lpstr>Reference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糟了!!!是地震</dc:title>
  <dc:creator>A-Kai Kang</dc:creator>
  <cp:lastModifiedBy>Microsoft Office 使用者</cp:lastModifiedBy>
  <cp:revision>42</cp:revision>
  <dcterms:created xsi:type="dcterms:W3CDTF">2017-12-27T07:20:32Z</dcterms:created>
  <dcterms:modified xsi:type="dcterms:W3CDTF">2018-01-01T18:44:37Z</dcterms:modified>
</cp:coreProperties>
</file>